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8/8/2015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8/8/2015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Disease Identification</a:t>
            </a:r>
            <a:endParaRPr lang="en-CA" dirty="0"/>
          </a:p>
        </p:txBody>
      </p:sp>
      <p:sp>
        <p:nvSpPr>
          <p:cNvPr id="3" name="Subtitle 2"/>
          <p:cNvSpPr>
            <a:spLocks noGrp="1"/>
          </p:cNvSpPr>
          <p:nvPr>
            <p:ph type="subTitle" idx="1"/>
          </p:nvPr>
        </p:nvSpPr>
        <p:spPr/>
        <p:txBody>
          <a:bodyPr/>
          <a:lstStyle/>
          <a:p>
            <a:r>
              <a:rPr lang="en-CA" dirty="0" smtClean="0"/>
              <a:t>Ritchie Feed and Seed Inc.</a:t>
            </a:r>
          </a:p>
          <a:p>
            <a:r>
              <a:rPr lang="en-CA" dirty="0" smtClean="0"/>
              <a:t>(613)741-4430</a:t>
            </a:r>
            <a:endParaRPr lang="en-CA" dirty="0"/>
          </a:p>
        </p:txBody>
      </p:sp>
    </p:spTree>
    <p:extLst>
      <p:ext uri="{BB962C8B-B14F-4D97-AF65-F5344CB8AC3E}">
        <p14:creationId xmlns:p14="http://schemas.microsoft.com/office/powerpoint/2010/main" val="323467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Apple-Cedar Rust	</a:t>
            </a:r>
            <a:endParaRPr lang="en-CA" dirty="0"/>
          </a:p>
        </p:txBody>
      </p:sp>
      <p:sp>
        <p:nvSpPr>
          <p:cNvPr id="3" name="Content Placeholder 2"/>
          <p:cNvSpPr>
            <a:spLocks noGrp="1"/>
          </p:cNvSpPr>
          <p:nvPr>
            <p:ph idx="1"/>
          </p:nvPr>
        </p:nvSpPr>
        <p:spPr>
          <a:xfrm>
            <a:off x="3767843" y="1036918"/>
            <a:ext cx="8157553" cy="4195481"/>
          </a:xfrm>
        </p:spPr>
        <p:txBody>
          <a:bodyPr>
            <a:normAutofit/>
          </a:bodyPr>
          <a:lstStyle/>
          <a:p>
            <a:endParaRPr lang="en-CA" dirty="0"/>
          </a:p>
          <a:p>
            <a:r>
              <a:rPr lang="en-US" dirty="0"/>
              <a:t> This is a disease that requires two hosts, apple/crabapple and eastern red cedar/junipers. It cannot spread from crabapple to crabapple, or from cedar to cedar, it alternates between the two. In spring spores from orange galls on cedars or junipers are blown to apple trees, as far as 2-3 miles away. These spores germinate during warm, wet weather, and they infect the leaves and fruit. Yellow spots appear on the leaves, gradually enlarging and turning orange, and causing premature leaf and fruit drop. In the summer small cups with fringed edges develop on the undersides of the leaves. These spores are blown back to cedars and junipers, causing new infections. </a:t>
            </a:r>
            <a:endParaRPr lang="en-CA" dirty="0"/>
          </a:p>
        </p:txBody>
      </p:sp>
      <p:pic>
        <p:nvPicPr>
          <p:cNvPr id="4" name="Picture 3"/>
          <p:cNvPicPr>
            <a:picLocks noChangeAspect="1"/>
          </p:cNvPicPr>
          <p:nvPr/>
        </p:nvPicPr>
        <p:blipFill>
          <a:blip r:embed="rId2"/>
          <a:stretch>
            <a:fillRect/>
          </a:stretch>
        </p:blipFill>
        <p:spPr>
          <a:xfrm>
            <a:off x="218369" y="1432130"/>
            <a:ext cx="3549474" cy="4841669"/>
          </a:xfrm>
          <a:prstGeom prst="rect">
            <a:avLst/>
          </a:prstGeom>
        </p:spPr>
      </p:pic>
    </p:spTree>
    <p:extLst>
      <p:ext uri="{BB962C8B-B14F-4D97-AF65-F5344CB8AC3E}">
        <p14:creationId xmlns:p14="http://schemas.microsoft.com/office/powerpoint/2010/main" val="380357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Apple-Cedar Rust	</a:t>
            </a:r>
            <a:endParaRPr lang="en-CA" dirty="0"/>
          </a:p>
        </p:txBody>
      </p:sp>
      <p:sp>
        <p:nvSpPr>
          <p:cNvPr id="3" name="Content Placeholder 2"/>
          <p:cNvSpPr>
            <a:spLocks noGrp="1"/>
          </p:cNvSpPr>
          <p:nvPr>
            <p:ph idx="1"/>
          </p:nvPr>
        </p:nvSpPr>
        <p:spPr>
          <a:xfrm>
            <a:off x="775623" y="1152983"/>
            <a:ext cx="9275211" cy="2640311"/>
          </a:xfrm>
        </p:spPr>
        <p:txBody>
          <a:bodyPr>
            <a:normAutofit/>
          </a:bodyPr>
          <a:lstStyle/>
          <a:p>
            <a:pPr marL="0" indent="0">
              <a:buNone/>
            </a:pPr>
            <a:endParaRPr lang="en-CA" dirty="0"/>
          </a:p>
          <a:p>
            <a:pPr marL="0" indent="0">
              <a:buNone/>
            </a:pPr>
            <a:r>
              <a:rPr lang="en-CA" dirty="0"/>
              <a:t> </a:t>
            </a:r>
            <a:r>
              <a:rPr lang="en-CA" b="1" u="sng" dirty="0"/>
              <a:t>Control: </a:t>
            </a:r>
          </a:p>
          <a:p>
            <a:pPr marL="0" indent="0">
              <a:buNone/>
            </a:pPr>
            <a:r>
              <a:rPr lang="en-US" dirty="0"/>
              <a:t>Where possible, avoid planting these two hosts within several hundred yards of each other. Remove any galls and destroy them. If cedar-apple rust is diagnosed on the leaves, it is too late to treat them. Early season fungicide applications, repeated at 7-10 day intervals may be effective. </a:t>
            </a:r>
            <a:endParaRPr lang="en-CA" dirty="0"/>
          </a:p>
        </p:txBody>
      </p:sp>
      <p:pic>
        <p:nvPicPr>
          <p:cNvPr id="4" name="Picture 3"/>
          <p:cNvPicPr>
            <a:picLocks noChangeAspect="1"/>
          </p:cNvPicPr>
          <p:nvPr/>
        </p:nvPicPr>
        <p:blipFill>
          <a:blip r:embed="rId2"/>
          <a:stretch>
            <a:fillRect/>
          </a:stretch>
        </p:blipFill>
        <p:spPr>
          <a:xfrm>
            <a:off x="3324050" y="3486729"/>
            <a:ext cx="5819950" cy="3371271"/>
          </a:xfrm>
          <a:prstGeom prst="rect">
            <a:avLst/>
          </a:prstGeom>
        </p:spPr>
      </p:pic>
    </p:spTree>
    <p:extLst>
      <p:ext uri="{BB962C8B-B14F-4D97-AF65-F5344CB8AC3E}">
        <p14:creationId xmlns:p14="http://schemas.microsoft.com/office/powerpoint/2010/main" val="17677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Black Knot	</a:t>
            </a:r>
            <a:endParaRPr lang="en-CA" dirty="0"/>
          </a:p>
        </p:txBody>
      </p:sp>
      <p:sp>
        <p:nvSpPr>
          <p:cNvPr id="3" name="Content Placeholder 2"/>
          <p:cNvSpPr>
            <a:spLocks noGrp="1"/>
          </p:cNvSpPr>
          <p:nvPr>
            <p:ph idx="1"/>
          </p:nvPr>
        </p:nvSpPr>
        <p:spPr>
          <a:xfrm>
            <a:off x="4546600" y="998818"/>
            <a:ext cx="7493000" cy="5859182"/>
          </a:xfrm>
        </p:spPr>
        <p:txBody>
          <a:bodyPr>
            <a:normAutofit/>
          </a:bodyPr>
          <a:lstStyle/>
          <a:p>
            <a:endParaRPr lang="en-CA" dirty="0"/>
          </a:p>
          <a:p>
            <a:r>
              <a:rPr lang="en-US" dirty="0" smtClean="0"/>
              <a:t>This </a:t>
            </a:r>
            <a:r>
              <a:rPr lang="en-US" dirty="0"/>
              <a:t>is a disease that most commonly affects plum and cherry trees. Greenish swellings form on twigs and branches, in time these develop into black, cylindrical corky galls which will kill the infected part. Black knot spreads more quickly during warm, wet springs. </a:t>
            </a:r>
            <a:endParaRPr lang="en-US" dirty="0" smtClean="0"/>
          </a:p>
          <a:p>
            <a:endParaRPr lang="en-US" dirty="0"/>
          </a:p>
          <a:p>
            <a:r>
              <a:rPr lang="en-US" b="1" u="sng" dirty="0" smtClean="0"/>
              <a:t>Control</a:t>
            </a:r>
          </a:p>
          <a:p>
            <a:endParaRPr lang="en-CA" dirty="0"/>
          </a:p>
          <a:p>
            <a:r>
              <a:rPr lang="en-US" dirty="0" smtClean="0"/>
              <a:t>There </a:t>
            </a:r>
            <a:r>
              <a:rPr lang="en-US" dirty="0"/>
              <a:t>is no chemical control for black knot. Prune infected branches late winter, cutting at least 4 inches beyond the infected area and spray with dormant oil. Sterilize pruning equipment with dilute bleach in between cuts. Repeat applications of fungicide every 7-10 days. This may help to slow down the spread of the disease. </a:t>
            </a:r>
            <a:endParaRPr lang="en-US" b="1" u="sng" dirty="0"/>
          </a:p>
          <a:p>
            <a:endParaRPr lang="en-CA" b="1" u="sng" dirty="0"/>
          </a:p>
        </p:txBody>
      </p:sp>
      <p:pic>
        <p:nvPicPr>
          <p:cNvPr id="4" name="Picture 3"/>
          <p:cNvPicPr>
            <a:picLocks noChangeAspect="1"/>
          </p:cNvPicPr>
          <p:nvPr/>
        </p:nvPicPr>
        <p:blipFill>
          <a:blip r:embed="rId2"/>
          <a:stretch>
            <a:fillRect/>
          </a:stretch>
        </p:blipFill>
        <p:spPr>
          <a:xfrm>
            <a:off x="646111" y="1386877"/>
            <a:ext cx="3666961" cy="5229824"/>
          </a:xfrm>
          <a:prstGeom prst="rect">
            <a:avLst/>
          </a:prstGeom>
        </p:spPr>
      </p:pic>
    </p:spTree>
    <p:extLst>
      <p:ext uri="{BB962C8B-B14F-4D97-AF65-F5344CB8AC3E}">
        <p14:creationId xmlns:p14="http://schemas.microsoft.com/office/powerpoint/2010/main" val="7855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Fireblight</a:t>
            </a:r>
            <a:r>
              <a:rPr lang="en-CA" dirty="0" smtClean="0"/>
              <a:t>	</a:t>
            </a:r>
            <a:endParaRPr lang="en-CA" dirty="0"/>
          </a:p>
        </p:txBody>
      </p:sp>
      <p:pic>
        <p:nvPicPr>
          <p:cNvPr id="4" name="Content Placeholder 3"/>
          <p:cNvPicPr>
            <a:picLocks noGrp="1" noChangeAspect="1"/>
          </p:cNvPicPr>
          <p:nvPr>
            <p:ph idx="1"/>
          </p:nvPr>
        </p:nvPicPr>
        <p:blipFill>
          <a:blip r:embed="rId2"/>
          <a:stretch>
            <a:fillRect/>
          </a:stretch>
        </p:blipFill>
        <p:spPr>
          <a:xfrm>
            <a:off x="646111" y="1379538"/>
            <a:ext cx="4628003" cy="3446462"/>
          </a:xfrm>
          <a:prstGeom prst="rect">
            <a:avLst/>
          </a:prstGeom>
        </p:spPr>
      </p:pic>
      <p:pic>
        <p:nvPicPr>
          <p:cNvPr id="5" name="Picture 4"/>
          <p:cNvPicPr>
            <a:picLocks noChangeAspect="1"/>
          </p:cNvPicPr>
          <p:nvPr/>
        </p:nvPicPr>
        <p:blipFill>
          <a:blip r:embed="rId3"/>
          <a:stretch>
            <a:fillRect/>
          </a:stretch>
        </p:blipFill>
        <p:spPr>
          <a:xfrm>
            <a:off x="6208122" y="1379538"/>
            <a:ext cx="5212320" cy="3446462"/>
          </a:xfrm>
          <a:prstGeom prst="rect">
            <a:avLst/>
          </a:prstGeom>
        </p:spPr>
      </p:pic>
    </p:spTree>
    <p:extLst>
      <p:ext uri="{BB962C8B-B14F-4D97-AF65-F5344CB8AC3E}">
        <p14:creationId xmlns:p14="http://schemas.microsoft.com/office/powerpoint/2010/main" val="143701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Fireblight</a:t>
            </a:r>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646111" y="1853248"/>
            <a:ext cx="4010876" cy="2614697"/>
          </a:xfrm>
          <a:prstGeom prst="rect">
            <a:avLst/>
          </a:prstGeom>
        </p:spPr>
      </p:pic>
      <p:sp>
        <p:nvSpPr>
          <p:cNvPr id="5" name="TextBox 4"/>
          <p:cNvSpPr txBox="1"/>
          <p:nvPr/>
        </p:nvSpPr>
        <p:spPr>
          <a:xfrm>
            <a:off x="4656987" y="1775601"/>
            <a:ext cx="6652783" cy="2585323"/>
          </a:xfrm>
          <a:prstGeom prst="rect">
            <a:avLst/>
          </a:prstGeom>
          <a:noFill/>
        </p:spPr>
        <p:txBody>
          <a:bodyPr wrap="none" rtlCol="0">
            <a:spAutoFit/>
          </a:bodyPr>
          <a:lstStyle/>
          <a:p>
            <a:endParaRPr lang="en-CA" dirty="0"/>
          </a:p>
          <a:p>
            <a:r>
              <a:rPr lang="en-US" dirty="0"/>
              <a:t> This is a bacterial disease that is a problem for trees in </a:t>
            </a:r>
            <a:endParaRPr lang="en-US" dirty="0" smtClean="0"/>
          </a:p>
          <a:p>
            <a:r>
              <a:rPr lang="en-US" dirty="0" smtClean="0"/>
              <a:t>the </a:t>
            </a:r>
            <a:r>
              <a:rPr lang="en-US" dirty="0" err="1"/>
              <a:t>Roseaceae</a:t>
            </a:r>
            <a:r>
              <a:rPr lang="en-US" dirty="0"/>
              <a:t> family such as apple, crabapple, pear </a:t>
            </a:r>
            <a:endParaRPr lang="en-US" dirty="0" smtClean="0"/>
          </a:p>
          <a:p>
            <a:r>
              <a:rPr lang="en-US" dirty="0" smtClean="0"/>
              <a:t>and </a:t>
            </a:r>
            <a:r>
              <a:rPr lang="en-US" dirty="0"/>
              <a:t>mountain ash. The leaves and branches become </a:t>
            </a:r>
            <a:endParaRPr lang="en-US" dirty="0" smtClean="0"/>
          </a:p>
          <a:p>
            <a:r>
              <a:rPr lang="en-US" dirty="0" smtClean="0"/>
              <a:t>blackened </a:t>
            </a:r>
            <a:r>
              <a:rPr lang="en-US" dirty="0"/>
              <a:t>and look as though they have been burnt, </a:t>
            </a:r>
            <a:endParaRPr lang="en-US" dirty="0"/>
          </a:p>
          <a:p>
            <a:r>
              <a:rPr lang="en-US" dirty="0" smtClean="0"/>
              <a:t>and </a:t>
            </a:r>
            <a:r>
              <a:rPr lang="en-US" dirty="0"/>
              <a:t>terminal branches bend over like a shepherd’s hook. </a:t>
            </a:r>
            <a:endParaRPr lang="en-US" dirty="0" smtClean="0"/>
          </a:p>
          <a:p>
            <a:r>
              <a:rPr lang="en-US" dirty="0" smtClean="0"/>
              <a:t>Clear </a:t>
            </a:r>
            <a:r>
              <a:rPr lang="en-US" dirty="0"/>
              <a:t>yellow liquid may ooze from infected branches. </a:t>
            </a:r>
            <a:endParaRPr lang="en-US" dirty="0" smtClean="0"/>
          </a:p>
          <a:p>
            <a:r>
              <a:rPr lang="en-US" dirty="0" smtClean="0"/>
              <a:t>The </a:t>
            </a:r>
            <a:r>
              <a:rPr lang="en-US" dirty="0"/>
              <a:t>disease can be spread by rain or wind, insects or by </a:t>
            </a:r>
            <a:endParaRPr lang="en-US" dirty="0" smtClean="0"/>
          </a:p>
          <a:p>
            <a:r>
              <a:rPr lang="en-US" dirty="0" smtClean="0"/>
              <a:t>infected </a:t>
            </a:r>
            <a:r>
              <a:rPr lang="en-US" dirty="0"/>
              <a:t>pruning tools. </a:t>
            </a:r>
            <a:endParaRPr lang="en-US" dirty="0" smtClean="0"/>
          </a:p>
        </p:txBody>
      </p:sp>
      <p:sp>
        <p:nvSpPr>
          <p:cNvPr id="6" name="TextBox 5"/>
          <p:cNvSpPr txBox="1"/>
          <p:nvPr/>
        </p:nvSpPr>
        <p:spPr>
          <a:xfrm>
            <a:off x="1103312" y="4391145"/>
            <a:ext cx="10251524" cy="2031325"/>
          </a:xfrm>
          <a:prstGeom prst="rect">
            <a:avLst/>
          </a:prstGeom>
          <a:noFill/>
        </p:spPr>
        <p:txBody>
          <a:bodyPr wrap="none" rtlCol="0">
            <a:spAutoFit/>
          </a:bodyPr>
          <a:lstStyle/>
          <a:p>
            <a:r>
              <a:rPr lang="en-CA" b="1" u="sng" dirty="0" smtClean="0"/>
              <a:t>Controls:</a:t>
            </a:r>
          </a:p>
          <a:p>
            <a:endParaRPr lang="en-CA" dirty="0"/>
          </a:p>
          <a:p>
            <a:r>
              <a:rPr lang="en-US" dirty="0"/>
              <a:t> There is no chemical control for </a:t>
            </a:r>
            <a:r>
              <a:rPr lang="en-US" dirty="0" err="1"/>
              <a:t>Fireblight</a:t>
            </a:r>
            <a:r>
              <a:rPr lang="en-US" dirty="0"/>
              <a:t>. Pruning infected </a:t>
            </a:r>
            <a:r>
              <a:rPr lang="en-US" dirty="0" smtClean="0"/>
              <a:t>wood </a:t>
            </a:r>
            <a:r>
              <a:rPr lang="en-US" dirty="0"/>
              <a:t>may slow down the </a:t>
            </a:r>
            <a:endParaRPr lang="en-US" dirty="0" smtClean="0"/>
          </a:p>
          <a:p>
            <a:r>
              <a:rPr lang="en-US" dirty="0" smtClean="0"/>
              <a:t>disease</a:t>
            </a:r>
            <a:r>
              <a:rPr lang="en-US" dirty="0"/>
              <a:t>, but it may also create </a:t>
            </a:r>
            <a:r>
              <a:rPr lang="en-US" dirty="0" smtClean="0"/>
              <a:t>more </a:t>
            </a:r>
            <a:r>
              <a:rPr lang="en-US" dirty="0"/>
              <a:t>problems if not done properly. Pruning tools must be </a:t>
            </a:r>
            <a:endParaRPr lang="en-US" dirty="0" smtClean="0"/>
          </a:p>
          <a:p>
            <a:r>
              <a:rPr lang="en-US" dirty="0" smtClean="0"/>
              <a:t>disinfected </a:t>
            </a:r>
            <a:r>
              <a:rPr lang="en-US" dirty="0"/>
              <a:t>after each cut with diluted bleach to remove all </a:t>
            </a:r>
            <a:r>
              <a:rPr lang="en-US" dirty="0" smtClean="0"/>
              <a:t>traces </a:t>
            </a:r>
            <a:r>
              <a:rPr lang="en-US" dirty="0"/>
              <a:t>of the disease. All cuts </a:t>
            </a:r>
            <a:endParaRPr lang="en-US" dirty="0" smtClean="0"/>
          </a:p>
          <a:p>
            <a:r>
              <a:rPr lang="en-US" dirty="0" smtClean="0"/>
              <a:t>should </a:t>
            </a:r>
            <a:r>
              <a:rPr lang="en-US" dirty="0"/>
              <a:t>be made at least </a:t>
            </a:r>
            <a:r>
              <a:rPr lang="en-US" dirty="0" smtClean="0"/>
              <a:t>10</a:t>
            </a:r>
            <a:r>
              <a:rPr lang="en-US" dirty="0"/>
              <a:t>” (25 cm) into healthy wood. Copper or </a:t>
            </a:r>
            <a:r>
              <a:rPr lang="en-US" dirty="0" err="1"/>
              <a:t>sulphur</a:t>
            </a:r>
            <a:r>
              <a:rPr lang="en-US" dirty="0"/>
              <a:t> sprays may be </a:t>
            </a:r>
            <a:endParaRPr lang="en-US" dirty="0" smtClean="0"/>
          </a:p>
          <a:p>
            <a:r>
              <a:rPr lang="en-US" dirty="0" smtClean="0"/>
              <a:t>used</a:t>
            </a:r>
            <a:r>
              <a:rPr lang="en-US" dirty="0"/>
              <a:t>, but effectiveness is questionable. </a:t>
            </a:r>
            <a:endParaRPr lang="en-CA" b="1" u="sng" dirty="0"/>
          </a:p>
        </p:txBody>
      </p:sp>
    </p:spTree>
    <p:extLst>
      <p:ext uri="{BB962C8B-B14F-4D97-AF65-F5344CB8AC3E}">
        <p14:creationId xmlns:p14="http://schemas.microsoft.com/office/powerpoint/2010/main" val="418497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White Powdery Mildew</a:t>
            </a:r>
            <a:endParaRPr lang="en-CA" dirty="0"/>
          </a:p>
        </p:txBody>
      </p:sp>
      <p:pic>
        <p:nvPicPr>
          <p:cNvPr id="4" name="Content Placeholder 3"/>
          <p:cNvPicPr>
            <a:picLocks noGrp="1" noChangeAspect="1"/>
          </p:cNvPicPr>
          <p:nvPr>
            <p:ph idx="1"/>
          </p:nvPr>
        </p:nvPicPr>
        <p:blipFill>
          <a:blip r:embed="rId2"/>
          <a:stretch>
            <a:fillRect/>
          </a:stretch>
        </p:blipFill>
        <p:spPr>
          <a:xfrm>
            <a:off x="646111" y="1853248"/>
            <a:ext cx="3959534" cy="2633662"/>
          </a:xfrm>
          <a:prstGeom prst="rect">
            <a:avLst/>
          </a:prstGeom>
        </p:spPr>
      </p:pic>
      <p:sp>
        <p:nvSpPr>
          <p:cNvPr id="5" name="TextBox 4"/>
          <p:cNvSpPr txBox="1"/>
          <p:nvPr/>
        </p:nvSpPr>
        <p:spPr>
          <a:xfrm>
            <a:off x="4962928" y="1498600"/>
            <a:ext cx="7102072" cy="1754326"/>
          </a:xfrm>
          <a:prstGeom prst="rect">
            <a:avLst/>
          </a:prstGeom>
          <a:noFill/>
        </p:spPr>
        <p:txBody>
          <a:bodyPr wrap="square" rtlCol="0">
            <a:spAutoFit/>
          </a:bodyPr>
          <a:lstStyle/>
          <a:p>
            <a:endParaRPr lang="en-CA"/>
          </a:p>
          <a:p>
            <a:r>
              <a:rPr lang="en-US"/>
              <a:t> This is a fungal disease that appears as a white, powdery coating on the surface of the leaves. Poor air circulation and high humidity conditions may increase the problem. Powdery mildew doesn’t usually kill a plant, but it is unattractive and my cause distortion of the leaves or premature leaf drop. </a:t>
            </a:r>
            <a:endParaRPr lang="en-CA" dirty="0"/>
          </a:p>
        </p:txBody>
      </p:sp>
      <p:sp>
        <p:nvSpPr>
          <p:cNvPr id="6" name="TextBox 5"/>
          <p:cNvSpPr txBox="1"/>
          <p:nvPr/>
        </p:nvSpPr>
        <p:spPr>
          <a:xfrm>
            <a:off x="5232400" y="3873500"/>
            <a:ext cx="6121400" cy="1200329"/>
          </a:xfrm>
          <a:prstGeom prst="rect">
            <a:avLst/>
          </a:prstGeom>
          <a:noFill/>
        </p:spPr>
        <p:txBody>
          <a:bodyPr wrap="square" rtlCol="0">
            <a:spAutoFit/>
          </a:bodyPr>
          <a:lstStyle/>
          <a:p>
            <a:endParaRPr lang="en-CA" dirty="0"/>
          </a:p>
          <a:p>
            <a:r>
              <a:rPr lang="en-CA" u="sng" dirty="0"/>
              <a:t> </a:t>
            </a:r>
            <a:r>
              <a:rPr lang="en-CA" b="1" u="sng" dirty="0"/>
              <a:t>Control: </a:t>
            </a:r>
            <a:endParaRPr lang="en-CA" u="sng" dirty="0"/>
          </a:p>
          <a:p>
            <a:r>
              <a:rPr lang="en-US" dirty="0"/>
              <a:t>Increase air circulation if possible and remove infected leaves. Spray with </a:t>
            </a:r>
            <a:r>
              <a:rPr lang="en-US" dirty="0" err="1"/>
              <a:t>sulphur</a:t>
            </a:r>
            <a:r>
              <a:rPr lang="en-US" dirty="0"/>
              <a:t>. </a:t>
            </a:r>
            <a:endParaRPr lang="en-CA" dirty="0"/>
          </a:p>
        </p:txBody>
      </p:sp>
    </p:spTree>
    <p:extLst>
      <p:ext uri="{BB962C8B-B14F-4D97-AF65-F5344CB8AC3E}">
        <p14:creationId xmlns:p14="http://schemas.microsoft.com/office/powerpoint/2010/main" val="83428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Rust</a:t>
            </a:r>
            <a:endParaRPr lang="en-CA" dirty="0"/>
          </a:p>
        </p:txBody>
      </p:sp>
      <p:pic>
        <p:nvPicPr>
          <p:cNvPr id="4" name="Content Placeholder 3"/>
          <p:cNvPicPr>
            <a:picLocks noGrp="1" noChangeAspect="1"/>
          </p:cNvPicPr>
          <p:nvPr>
            <p:ph idx="1"/>
          </p:nvPr>
        </p:nvPicPr>
        <p:blipFill>
          <a:blip r:embed="rId2"/>
          <a:stretch>
            <a:fillRect/>
          </a:stretch>
        </p:blipFill>
        <p:spPr>
          <a:xfrm rot="5400000">
            <a:off x="-1083451" y="2981792"/>
            <a:ext cx="5655460" cy="1997842"/>
          </a:xfrm>
          <a:prstGeom prst="rect">
            <a:avLst/>
          </a:prstGeom>
        </p:spPr>
      </p:pic>
      <p:sp>
        <p:nvSpPr>
          <p:cNvPr id="5" name="TextBox 4"/>
          <p:cNvSpPr txBox="1"/>
          <p:nvPr/>
        </p:nvSpPr>
        <p:spPr>
          <a:xfrm>
            <a:off x="3822700" y="1435100"/>
            <a:ext cx="7335663" cy="923330"/>
          </a:xfrm>
          <a:prstGeom prst="rect">
            <a:avLst/>
          </a:prstGeom>
          <a:noFill/>
        </p:spPr>
        <p:txBody>
          <a:bodyPr wrap="none" rtlCol="0">
            <a:spAutoFit/>
          </a:bodyPr>
          <a:lstStyle/>
          <a:p>
            <a:endParaRPr lang="en-CA" dirty="0"/>
          </a:p>
          <a:p>
            <a:r>
              <a:rPr lang="en-US" dirty="0"/>
              <a:t> This is a fungus which appears as powdery orange spots on the </a:t>
            </a:r>
            <a:endParaRPr lang="en-US" dirty="0" smtClean="0"/>
          </a:p>
          <a:p>
            <a:r>
              <a:rPr lang="en-US" dirty="0" smtClean="0"/>
              <a:t>underside </a:t>
            </a:r>
            <a:r>
              <a:rPr lang="en-US" dirty="0"/>
              <a:t>of leaves. Infected leaves may drop prematurely. </a:t>
            </a:r>
            <a:endParaRPr lang="en-CA" dirty="0"/>
          </a:p>
        </p:txBody>
      </p:sp>
      <p:sp>
        <p:nvSpPr>
          <p:cNvPr id="6" name="TextBox 5"/>
          <p:cNvSpPr txBox="1"/>
          <p:nvPr/>
        </p:nvSpPr>
        <p:spPr>
          <a:xfrm>
            <a:off x="4013200" y="2882900"/>
            <a:ext cx="7989688" cy="1477328"/>
          </a:xfrm>
          <a:prstGeom prst="rect">
            <a:avLst/>
          </a:prstGeom>
          <a:noFill/>
        </p:spPr>
        <p:txBody>
          <a:bodyPr wrap="none" rtlCol="0">
            <a:spAutoFit/>
          </a:bodyPr>
          <a:lstStyle/>
          <a:p>
            <a:endParaRPr lang="en-CA" dirty="0"/>
          </a:p>
          <a:p>
            <a:r>
              <a:rPr lang="en-CA" dirty="0"/>
              <a:t> </a:t>
            </a:r>
            <a:r>
              <a:rPr lang="en-CA" b="1" u="sng" dirty="0"/>
              <a:t>Control: </a:t>
            </a:r>
            <a:endParaRPr lang="en-CA" b="1" u="sng" dirty="0" smtClean="0"/>
          </a:p>
          <a:p>
            <a:endParaRPr lang="en-CA" dirty="0"/>
          </a:p>
          <a:p>
            <a:r>
              <a:rPr lang="en-US" dirty="0"/>
              <a:t>As for any fungus, improve air circulation if possible. Remove infected </a:t>
            </a:r>
            <a:endParaRPr lang="en-US" dirty="0" smtClean="0"/>
          </a:p>
          <a:p>
            <a:r>
              <a:rPr lang="en-US" dirty="0" smtClean="0"/>
              <a:t>leaves </a:t>
            </a:r>
            <a:r>
              <a:rPr lang="en-US" dirty="0"/>
              <a:t>and spray with </a:t>
            </a:r>
            <a:r>
              <a:rPr lang="en-US" dirty="0" err="1"/>
              <a:t>sulphur</a:t>
            </a:r>
            <a:r>
              <a:rPr lang="en-US" dirty="0"/>
              <a:t>. </a:t>
            </a:r>
            <a:endParaRPr lang="en-CA" dirty="0"/>
          </a:p>
        </p:txBody>
      </p:sp>
    </p:spTree>
    <p:extLst>
      <p:ext uri="{BB962C8B-B14F-4D97-AF65-F5344CB8AC3E}">
        <p14:creationId xmlns:p14="http://schemas.microsoft.com/office/powerpoint/2010/main" val="316612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Sooty Mold	</a:t>
            </a:r>
            <a:endParaRPr lang="en-CA" dirty="0"/>
          </a:p>
        </p:txBody>
      </p:sp>
      <p:sp>
        <p:nvSpPr>
          <p:cNvPr id="3" name="Content Placeholder 2"/>
          <p:cNvSpPr>
            <a:spLocks noGrp="1"/>
          </p:cNvSpPr>
          <p:nvPr>
            <p:ph idx="1"/>
          </p:nvPr>
        </p:nvSpPr>
        <p:spPr>
          <a:xfrm>
            <a:off x="5436581" y="1671918"/>
            <a:ext cx="4614253" cy="4195481"/>
          </a:xfrm>
        </p:spPr>
        <p:txBody>
          <a:bodyPr>
            <a:normAutofit lnSpcReduction="10000"/>
          </a:bodyPr>
          <a:lstStyle/>
          <a:p>
            <a:endParaRPr lang="en-CA" dirty="0"/>
          </a:p>
          <a:p>
            <a:pPr marL="0" indent="0">
              <a:buNone/>
            </a:pPr>
            <a:r>
              <a:rPr lang="en-US" dirty="0"/>
              <a:t> This is a black fungus that grows on the sticky honeydew deposited on the foliage by various sucking insects such as aphids, scale and mealybugs. The mold is unattractive and may interfere with photosynthesis by blocking sunlight. </a:t>
            </a:r>
          </a:p>
          <a:p>
            <a:pPr marL="0" indent="0">
              <a:buNone/>
            </a:pPr>
            <a:r>
              <a:rPr lang="en-CA" b="1" u="sng" dirty="0"/>
              <a:t>Control: </a:t>
            </a:r>
            <a:endParaRPr lang="en-CA" u="sng" dirty="0"/>
          </a:p>
          <a:p>
            <a:pPr marL="0" indent="0">
              <a:buNone/>
            </a:pPr>
            <a:r>
              <a:rPr lang="en-US" dirty="0"/>
              <a:t> Treat insects causing sticky honeydew. Wipe off affected leaves with a damp cloth. </a:t>
            </a:r>
            <a:r>
              <a:rPr lang="en-US" dirty="0" smtClean="0"/>
              <a:t>Or apply a </a:t>
            </a:r>
            <a:r>
              <a:rPr lang="en-US" dirty="0" err="1" smtClean="0"/>
              <a:t>sulphur</a:t>
            </a:r>
            <a:r>
              <a:rPr lang="en-US" dirty="0" smtClean="0"/>
              <a:t> solution.</a:t>
            </a:r>
            <a:endParaRPr lang="en-CA" dirty="0"/>
          </a:p>
        </p:txBody>
      </p:sp>
      <p:pic>
        <p:nvPicPr>
          <p:cNvPr id="4" name="Picture 3"/>
          <p:cNvPicPr>
            <a:picLocks noChangeAspect="1"/>
          </p:cNvPicPr>
          <p:nvPr/>
        </p:nvPicPr>
        <p:blipFill>
          <a:blip r:embed="rId2"/>
          <a:stretch>
            <a:fillRect/>
          </a:stretch>
        </p:blipFill>
        <p:spPr>
          <a:xfrm>
            <a:off x="124688" y="2208848"/>
            <a:ext cx="5223784" cy="3468052"/>
          </a:xfrm>
          <a:prstGeom prst="rect">
            <a:avLst/>
          </a:prstGeom>
        </p:spPr>
      </p:pic>
    </p:spTree>
    <p:extLst>
      <p:ext uri="{BB962C8B-B14F-4D97-AF65-F5344CB8AC3E}">
        <p14:creationId xmlns:p14="http://schemas.microsoft.com/office/powerpoint/2010/main" val="3531592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TotalTime>
  <Words>661</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Disease Identification</vt:lpstr>
      <vt:lpstr>Apple-Cedar Rust </vt:lpstr>
      <vt:lpstr>Apple-Cedar Rust </vt:lpstr>
      <vt:lpstr>Black Knot </vt:lpstr>
      <vt:lpstr>Fireblight </vt:lpstr>
      <vt:lpstr>Fireblight</vt:lpstr>
      <vt:lpstr>White Powdery Mildew</vt:lpstr>
      <vt:lpstr>Rust</vt:lpstr>
      <vt:lpstr>Sooty Mold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Identification</dc:title>
  <dc:creator>Tyler Ring</dc:creator>
  <cp:lastModifiedBy>Tyler Ring</cp:lastModifiedBy>
  <cp:revision>7</cp:revision>
  <dcterms:created xsi:type="dcterms:W3CDTF">2015-08-08T14:00:12Z</dcterms:created>
  <dcterms:modified xsi:type="dcterms:W3CDTF">2015-08-08T14:33:55Z</dcterms:modified>
</cp:coreProperties>
</file>